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10287000" cx="18288000"/>
  <p:notesSz cx="6858000" cy="9144000"/>
  <p:embeddedFontLst>
    <p:embeddedFont>
      <p:font typeface="Noto Sans TC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2" roundtripDataSignature="AMtx7mjfbIqYIGyOnXv2s1bDF96Hh7tL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2181499-2F99-4694-8D14-542B29F333BF}">
  <a:tblStyle styleId="{72181499-2F99-4694-8D14-542B29F333B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F47B91D1-BD31-4DBA-A17D-C6382DD7D3A7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accent5">
              <a:alpha val="20000"/>
            </a:schemeClr>
          </a:solidFill>
        </a:fill>
      </a:tcStyle>
    </a:band1H>
    <a:band2H>
      <a:tcTxStyle/>
    </a:band2H>
    <a:band1V>
      <a:tcTxStyle/>
      <a:tcStyle>
        <a:fill>
          <a:solidFill>
            <a:schemeClr val="accent5">
              <a:alpha val="20000"/>
            </a:schemeClr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/>
      <a:tcStyle>
        <a:tcBdr>
          <a:bottom>
            <a:ln cap="flat" cmpd="sng" w="254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NotoSansTC-bold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customschemas.google.com/relationships/presentationmetadata" Target="meta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結論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在本研究中，我們探討了多種模型與方法，成功預測了 NBA 球員薪資和賽季冠軍結果。以下是主要發現與成果：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數據預處理與特徵重要性分析</a:t>
            </a:r>
            <a:r>
              <a:rPr lang="en-US"/>
              <a:t>：</a:t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經過細緻的數據清理和特徵提取，為模型訓練提供了堅實基礎。</a:t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特徵的重要性分析有效幫助我們選擇了最具影響力的變數。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多模型比較與實驗結果</a:t>
            </a:r>
            <a:r>
              <a:rPr lang="en-US"/>
              <a:t>：</a:t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薪資預測</a:t>
            </a:r>
            <a:r>
              <a:rPr lang="en-US"/>
              <a:t>：Transformer 模型與 Tab-Transformer 模型表現最佳，分別達到了 0.65 和 0.6447 的準確率。</a:t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冠軍預測</a:t>
            </a:r>
            <a:r>
              <a:rPr lang="en-US"/>
              <a:t>：集成學習方法（隨機森林和梯度提升）在不同年份中多次準確預測冠軍隊伍，展示了其穩健性和高效性。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模型亮點與應用潛力</a:t>
            </a:r>
            <a:r>
              <a:rPr lang="en-US"/>
              <a:t>：</a:t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AutoEncoder 結合深度神經網絡（DNN）和 Transformer 架構，顯示了在高維數據處理中的優越性。</a:t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傳統機器學習模型（如 KNN 和 SVC）在部分數據集上的表現存在局限，但仍具有參考價值。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冠軍預測結果</a:t>
            </a:r>
            <a:r>
              <a:rPr lang="en-US"/>
              <a:t>：</a:t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儘管不同模型間存在差異，但整體預測結果與實際冠軍相符，特別是 2019 年的冠軍預測顯示了模型的綜合效能。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未來，我們建議進一步結合即時數據和更先進的深度學習技術，以提升預測準確率和實用性。同時，探索更細化的特徵工程方法，將有助於模型性能的進一步提升。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5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6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6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3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3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3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3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3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3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3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4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4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2.png"/><Relationship Id="rId8" Type="http://schemas.openxmlformats.org/officeDocument/2006/relationships/image" Target="../media/image4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32.png"/><Relationship Id="rId5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3.png"/><Relationship Id="rId4" Type="http://schemas.openxmlformats.org/officeDocument/2006/relationships/image" Target="../media/image21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Relationship Id="rId4" Type="http://schemas.openxmlformats.org/officeDocument/2006/relationships/image" Target="../media/image38.png"/><Relationship Id="rId5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Relationship Id="rId5" Type="http://schemas.openxmlformats.org/officeDocument/2006/relationships/image" Target="../media/image4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Relationship Id="rId5" Type="http://schemas.openxmlformats.org/officeDocument/2006/relationships/image" Target="../media/image18.png"/><Relationship Id="rId6" Type="http://schemas.openxmlformats.org/officeDocument/2006/relationships/image" Target="../media/image26.png"/><Relationship Id="rId7" Type="http://schemas.openxmlformats.org/officeDocument/2006/relationships/image" Target="../media/image4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3.png"/><Relationship Id="rId4" Type="http://schemas.openxmlformats.org/officeDocument/2006/relationships/image" Target="../media/image52.png"/><Relationship Id="rId5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Relationship Id="rId4" Type="http://schemas.openxmlformats.org/officeDocument/2006/relationships/image" Target="../media/image47.png"/><Relationship Id="rId5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5.png"/><Relationship Id="rId4" Type="http://schemas.openxmlformats.org/officeDocument/2006/relationships/image" Target="../media/image54.png"/><Relationship Id="rId5" Type="http://schemas.openxmlformats.org/officeDocument/2006/relationships/image" Target="../media/image5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Relationship Id="rId4" Type="http://schemas.openxmlformats.org/officeDocument/2006/relationships/image" Target="../media/image10.png"/><Relationship Id="rId5" Type="http://schemas.openxmlformats.org/officeDocument/2006/relationships/image" Target="../media/image36.png"/><Relationship Id="rId6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4B82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"/>
          <p:cNvGrpSpPr/>
          <p:nvPr/>
        </p:nvGrpSpPr>
        <p:grpSpPr>
          <a:xfrm>
            <a:off x="7938476" y="2693493"/>
            <a:ext cx="10050676" cy="4358389"/>
            <a:chOff x="0" y="-47625"/>
            <a:chExt cx="13400902" cy="5811186"/>
          </a:xfrm>
        </p:grpSpPr>
        <p:sp>
          <p:nvSpPr>
            <p:cNvPr id="89" name="Google Shape;89;p1"/>
            <p:cNvSpPr txBox="1"/>
            <p:nvPr/>
          </p:nvSpPr>
          <p:spPr>
            <a:xfrm>
              <a:off x="0" y="1301266"/>
              <a:ext cx="13400902" cy="21778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600" u="none" cap="none" strike="noStrike">
                  <a:solidFill>
                    <a:srgbClr val="F7B4A7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NBA champion predict &amp; salary MP predict</a:t>
              </a:r>
              <a:endParaRPr/>
            </a:p>
          </p:txBody>
        </p:sp>
        <p:sp>
          <p:nvSpPr>
            <p:cNvPr id="90" name="Google Shape;90;p1"/>
            <p:cNvSpPr txBox="1"/>
            <p:nvPr/>
          </p:nvSpPr>
          <p:spPr>
            <a:xfrm>
              <a:off x="0" y="-47625"/>
              <a:ext cx="13400902" cy="5691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202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"/>
            <p:cNvSpPr txBox="1"/>
            <p:nvPr/>
          </p:nvSpPr>
          <p:spPr>
            <a:xfrm>
              <a:off x="0" y="4489963"/>
              <a:ext cx="13400902" cy="12735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94DDDE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113598065  王丞頤</a:t>
              </a:r>
              <a:endParaRPr/>
            </a:p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94DDDE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113598078 廖宥霖</a:t>
              </a:r>
              <a:endParaRPr/>
            </a:p>
          </p:txBody>
        </p:sp>
      </p:grpSp>
      <p:sp>
        <p:nvSpPr>
          <p:cNvPr id="92" name="Google Shape;92;p1"/>
          <p:cNvSpPr/>
          <p:nvPr/>
        </p:nvSpPr>
        <p:spPr>
          <a:xfrm>
            <a:off x="1182834" y="-1921745"/>
            <a:ext cx="6755642" cy="4114800"/>
          </a:xfrm>
          <a:custGeom>
            <a:rect b="b" l="l" r="r" t="t"/>
            <a:pathLst>
              <a:path extrusionOk="0" h="4114800" w="6755642">
                <a:moveTo>
                  <a:pt x="0" y="0"/>
                </a:moveTo>
                <a:lnTo>
                  <a:pt x="6755642" y="0"/>
                </a:lnTo>
                <a:lnTo>
                  <a:pt x="67556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3" name="Google Shape;93;p1"/>
          <p:cNvSpPr/>
          <p:nvPr/>
        </p:nvSpPr>
        <p:spPr>
          <a:xfrm>
            <a:off x="6303834" y="1790711"/>
            <a:ext cx="1194327" cy="2586142"/>
          </a:xfrm>
          <a:custGeom>
            <a:rect b="b" l="l" r="r" t="t"/>
            <a:pathLst>
              <a:path extrusionOk="0" h="2586142" w="1194327">
                <a:moveTo>
                  <a:pt x="0" y="0"/>
                </a:moveTo>
                <a:lnTo>
                  <a:pt x="1194327" y="0"/>
                </a:lnTo>
                <a:lnTo>
                  <a:pt x="1194327" y="2586142"/>
                </a:lnTo>
                <a:lnTo>
                  <a:pt x="0" y="25861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4" name="Google Shape;94;p1"/>
          <p:cNvSpPr/>
          <p:nvPr/>
        </p:nvSpPr>
        <p:spPr>
          <a:xfrm flipH="1">
            <a:off x="2095190" y="2021154"/>
            <a:ext cx="5357753" cy="5591583"/>
          </a:xfrm>
          <a:custGeom>
            <a:rect b="b" l="l" r="r" t="t"/>
            <a:pathLst>
              <a:path extrusionOk="0" h="5591583" w="5357753">
                <a:moveTo>
                  <a:pt x="5357753" y="0"/>
                </a:moveTo>
                <a:lnTo>
                  <a:pt x="0" y="0"/>
                </a:lnTo>
                <a:lnTo>
                  <a:pt x="0" y="5591582"/>
                </a:lnTo>
                <a:lnTo>
                  <a:pt x="5357753" y="5591582"/>
                </a:lnTo>
                <a:lnTo>
                  <a:pt x="5357753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5" name="Google Shape;95;p1"/>
          <p:cNvSpPr/>
          <p:nvPr/>
        </p:nvSpPr>
        <p:spPr>
          <a:xfrm>
            <a:off x="-947148" y="1264426"/>
            <a:ext cx="3144039" cy="2440918"/>
          </a:xfrm>
          <a:custGeom>
            <a:rect b="b" l="l" r="r" t="t"/>
            <a:pathLst>
              <a:path extrusionOk="0" h="2440918" w="3144039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6" name="Google Shape;96;p1"/>
          <p:cNvSpPr/>
          <p:nvPr/>
        </p:nvSpPr>
        <p:spPr>
          <a:xfrm>
            <a:off x="624872" y="5005800"/>
            <a:ext cx="1894295" cy="4252500"/>
          </a:xfrm>
          <a:custGeom>
            <a:rect b="b" l="l" r="r" t="t"/>
            <a:pathLst>
              <a:path extrusionOk="0" h="4252500" w="1894295">
                <a:moveTo>
                  <a:pt x="0" y="0"/>
                </a:moveTo>
                <a:lnTo>
                  <a:pt x="1894295" y="0"/>
                </a:lnTo>
                <a:lnTo>
                  <a:pt x="1894295" y="4252500"/>
                </a:lnTo>
                <a:lnTo>
                  <a:pt x="0" y="4252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7" name="Google Shape;97;p1"/>
          <p:cNvSpPr/>
          <p:nvPr/>
        </p:nvSpPr>
        <p:spPr>
          <a:xfrm>
            <a:off x="4011803" y="7612736"/>
            <a:ext cx="3486358" cy="4114800"/>
          </a:xfrm>
          <a:custGeom>
            <a:rect b="b" l="l" r="r" t="t"/>
            <a:pathLst>
              <a:path extrusionOk="0" h="4114800" w="3486358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4B82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"/>
          <p:cNvSpPr/>
          <p:nvPr/>
        </p:nvSpPr>
        <p:spPr>
          <a:xfrm>
            <a:off x="15870960" y="616652"/>
            <a:ext cx="1508488" cy="2324001"/>
          </a:xfrm>
          <a:custGeom>
            <a:rect b="b" l="l" r="r" t="t"/>
            <a:pathLst>
              <a:path extrusionOk="0" h="2324001" w="1508488">
                <a:moveTo>
                  <a:pt x="0" y="0"/>
                </a:moveTo>
                <a:lnTo>
                  <a:pt x="1508488" y="0"/>
                </a:lnTo>
                <a:lnTo>
                  <a:pt x="1508488" y="2324001"/>
                </a:lnTo>
                <a:lnTo>
                  <a:pt x="0" y="23240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aphicFrame>
        <p:nvGraphicFramePr>
          <p:cNvPr id="171" name="Google Shape;171;p10"/>
          <p:cNvGraphicFramePr/>
          <p:nvPr/>
        </p:nvGraphicFramePr>
        <p:xfrm>
          <a:off x="1622100" y="616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{72181499-2F99-4694-8D14-542B29F333BF}</a:tableStyleId>
              </a:tblPr>
              <a:tblGrid>
                <a:gridCol w="9943550"/>
              </a:tblGrid>
              <a:tr h="906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997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Model List</a:t>
                      </a:r>
                      <a:endParaRPr sz="1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190500" marB="190500" marR="190500" marL="190500" anchor="ctr">
                    <a:lnL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14575">
                <a:tc>
                  <a:txBody>
                    <a:bodyPr/>
                    <a:lstStyle/>
                    <a:p>
                      <a:pPr indent="-323848" lvl="1" marL="647698" marR="0" rtl="0" algn="l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999"/>
                        <a:buFont typeface="Arial"/>
                        <a:buChar char="•"/>
                      </a:pPr>
                      <a:r>
                        <a:rPr lang="en-US" sz="2999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SVC </a:t>
                      </a:r>
                      <a:endParaRPr/>
                    </a:p>
                    <a:p>
                      <a:pPr indent="-323848" lvl="1" marL="647698" marR="0" rtl="0" algn="l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999"/>
                        <a:buFont typeface="Arial"/>
                        <a:buChar char="•"/>
                      </a:pPr>
                      <a:r>
                        <a:rPr lang="en-US" sz="2999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XGBOOST </a:t>
                      </a:r>
                      <a:endParaRPr/>
                    </a:p>
                    <a:p>
                      <a:pPr indent="-323848" lvl="1" marL="647698" marR="0" rtl="0" algn="l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999"/>
                        <a:buFont typeface="Arial"/>
                        <a:buChar char="•"/>
                      </a:pPr>
                      <a:r>
                        <a:rPr lang="en-US" sz="2999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KNN</a:t>
                      </a:r>
                      <a:endParaRPr/>
                    </a:p>
                    <a:p>
                      <a:pPr indent="-323848" lvl="1" marL="647698" marR="0" rtl="0" algn="l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999"/>
                        <a:buFont typeface="Arial"/>
                        <a:buChar char="•"/>
                      </a:pPr>
                      <a:r>
                        <a:rPr lang="en-US" sz="2999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Decision-Tree</a:t>
                      </a:r>
                      <a:endParaRPr/>
                    </a:p>
                    <a:p>
                      <a:pPr indent="-323848" lvl="1" marL="647698" marR="0" rtl="0" algn="l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999"/>
                        <a:buFont typeface="Arial"/>
                        <a:buChar char="•"/>
                      </a:pPr>
                      <a:r>
                        <a:rPr lang="en-US" sz="2999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Random Forest</a:t>
                      </a:r>
                      <a:endParaRPr/>
                    </a:p>
                    <a:p>
                      <a:pPr indent="-323848" lvl="1" marL="647698" marR="0" rtl="0" algn="l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999"/>
                        <a:buFont typeface="Arial"/>
                        <a:buChar char="•"/>
                      </a:pPr>
                      <a:r>
                        <a:rPr lang="en-US" sz="2999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Transformer</a:t>
                      </a:r>
                      <a:endParaRPr/>
                    </a:p>
                    <a:p>
                      <a:pPr indent="-323848" lvl="1" marL="647698" marR="0" rtl="0" algn="l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999"/>
                        <a:buFont typeface="Arial"/>
                        <a:buChar char="•"/>
                      </a:pPr>
                      <a:r>
                        <a:rPr lang="en-US" sz="2999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Tab – Transformer</a:t>
                      </a:r>
                      <a:endParaRPr/>
                    </a:p>
                    <a:p>
                      <a:pPr indent="-323848" lvl="1" marL="647698" marR="0" rtl="0" algn="l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999"/>
                        <a:buFont typeface="Arial"/>
                        <a:buChar char="•"/>
                      </a:pPr>
                      <a:r>
                        <a:rPr lang="en-US" sz="2999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DNN (Reference Paper model)</a:t>
                      </a:r>
                      <a:endParaRPr/>
                    </a:p>
                    <a:p>
                      <a:pPr indent="-133412" lvl="1" marL="647698" marR="0" rtl="0" algn="l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999"/>
                        <a:buFont typeface="Arial"/>
                        <a:buNone/>
                      </a:pPr>
                      <a:r>
                        <a:t/>
                      </a:r>
                      <a:endParaRPr sz="2999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3412" lvl="1" marL="647698" marR="0" rtl="0" algn="l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999"/>
                        <a:buFont typeface="Arial"/>
                        <a:buNone/>
                      </a:pPr>
                      <a:r>
                        <a:t/>
                      </a:r>
                      <a:endParaRPr sz="2999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3412" lvl="1" marL="647698" marR="0" rtl="0" algn="l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999"/>
                        <a:buFont typeface="Arial"/>
                        <a:buNone/>
                      </a:pPr>
                      <a:r>
                        <a:t/>
                      </a:r>
                      <a:endParaRPr sz="2999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53999" lvl="1" marL="647698" marR="0" rtl="0" algn="l">
                        <a:lnSpc>
                          <a:spcPct val="3817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0" marB="190500" marR="190500" marL="190500" anchor="ctr">
                    <a:lnL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2" name="Google Shape;172;p10"/>
          <p:cNvSpPr/>
          <p:nvPr/>
        </p:nvSpPr>
        <p:spPr>
          <a:xfrm>
            <a:off x="13515801" y="5981700"/>
            <a:ext cx="3144039" cy="2440918"/>
          </a:xfrm>
          <a:custGeom>
            <a:rect b="b" l="l" r="r" t="t"/>
            <a:pathLst>
              <a:path extrusionOk="0" h="2440918" w="3144039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4B82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"/>
          <p:cNvSpPr/>
          <p:nvPr/>
        </p:nvSpPr>
        <p:spPr>
          <a:xfrm>
            <a:off x="10210800" y="1951227"/>
            <a:ext cx="6338112" cy="6384545"/>
          </a:xfrm>
          <a:custGeom>
            <a:rect b="b" l="l" r="r" t="t"/>
            <a:pathLst>
              <a:path extrusionOk="0" h="6384545" w="6338112">
                <a:moveTo>
                  <a:pt x="0" y="0"/>
                </a:moveTo>
                <a:lnTo>
                  <a:pt x="6338111" y="0"/>
                </a:lnTo>
                <a:lnTo>
                  <a:pt x="6338111" y="6384544"/>
                </a:lnTo>
                <a:lnTo>
                  <a:pt x="0" y="63845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8" name="Google Shape;178;p11"/>
          <p:cNvSpPr txBox="1"/>
          <p:nvPr/>
        </p:nvSpPr>
        <p:spPr>
          <a:xfrm>
            <a:off x="1371600" y="2681286"/>
            <a:ext cx="10326421" cy="24622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F7B4A7"/>
                </a:solidFill>
                <a:latin typeface="Noto Sans TC"/>
                <a:ea typeface="Noto Sans TC"/>
                <a:cs typeface="Noto Sans TC"/>
                <a:sym typeface="Noto Sans TC"/>
              </a:rPr>
              <a:t>MP &amp; Salary prediction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4B82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2"/>
          <p:cNvSpPr/>
          <p:nvPr/>
        </p:nvSpPr>
        <p:spPr>
          <a:xfrm>
            <a:off x="1239982" y="1790700"/>
            <a:ext cx="11104418" cy="6309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4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Steps1 : Data preprocessing -&gt; train &amp; test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3771900"/>
            <a:ext cx="12995497" cy="3919723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2"/>
          <p:cNvSpPr/>
          <p:nvPr/>
        </p:nvSpPr>
        <p:spPr>
          <a:xfrm>
            <a:off x="14097000" y="800100"/>
            <a:ext cx="3144039" cy="2440918"/>
          </a:xfrm>
          <a:custGeom>
            <a:rect b="b" l="l" r="r" t="t"/>
            <a:pathLst>
              <a:path extrusionOk="0" h="2440918" w="3144039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4B82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400300"/>
            <a:ext cx="9380906" cy="624457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3"/>
          <p:cNvSpPr/>
          <p:nvPr/>
        </p:nvSpPr>
        <p:spPr>
          <a:xfrm>
            <a:off x="990600" y="952500"/>
            <a:ext cx="5867400" cy="594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12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Feature Importance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82400" y="494162"/>
            <a:ext cx="5295717" cy="4540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82400" y="5372100"/>
            <a:ext cx="5562600" cy="4754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4"/>
          <p:cNvSpPr/>
          <p:nvPr/>
        </p:nvSpPr>
        <p:spPr>
          <a:xfrm>
            <a:off x="762000" y="495300"/>
            <a:ext cx="5943600" cy="582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2B4B82"/>
                </a:solidFill>
                <a:latin typeface="Arial"/>
                <a:ea typeface="Arial"/>
                <a:cs typeface="Arial"/>
                <a:sym typeface="Arial"/>
              </a:rPr>
              <a:t>Steps2 : Model train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4"/>
          <p:cNvSpPr/>
          <p:nvPr/>
        </p:nvSpPr>
        <p:spPr>
          <a:xfrm>
            <a:off x="782782" y="1196259"/>
            <a:ext cx="5943600" cy="582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2B4B82"/>
                </a:solidFill>
                <a:latin typeface="Arial"/>
                <a:ea typeface="Arial"/>
                <a:cs typeface="Arial"/>
                <a:sym typeface="Arial"/>
              </a:rPr>
              <a:t>DNN Model (AutoEncoder)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2782" y="2247900"/>
            <a:ext cx="8735653" cy="59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87000" y="1206650"/>
            <a:ext cx="7010400" cy="4221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82200" y="5600700"/>
            <a:ext cx="7010400" cy="4202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8616" y="2495575"/>
            <a:ext cx="3804025" cy="4341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"/>
          <p:cNvSpPr/>
          <p:nvPr/>
        </p:nvSpPr>
        <p:spPr>
          <a:xfrm>
            <a:off x="644236" y="595650"/>
            <a:ext cx="6289963" cy="582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2B4B82"/>
                </a:solidFill>
                <a:latin typeface="Arial"/>
                <a:ea typeface="Arial"/>
                <a:cs typeface="Arial"/>
                <a:sym typeface="Arial"/>
              </a:rPr>
              <a:t>Transformer Model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236" y="1437867"/>
            <a:ext cx="6712527" cy="7899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400" y="914868"/>
            <a:ext cx="7696200" cy="8422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2600" y="1943100"/>
            <a:ext cx="12317544" cy="7392432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6"/>
          <p:cNvSpPr/>
          <p:nvPr/>
        </p:nvSpPr>
        <p:spPr>
          <a:xfrm>
            <a:off x="609600" y="895850"/>
            <a:ext cx="5867400" cy="594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12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2B4B82"/>
                </a:solidFill>
                <a:latin typeface="Arial"/>
                <a:ea typeface="Arial"/>
                <a:cs typeface="Arial"/>
                <a:sym typeface="Arial"/>
              </a:rPr>
              <a:t>Transformer Model result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7"/>
          <p:cNvSpPr/>
          <p:nvPr/>
        </p:nvSpPr>
        <p:spPr>
          <a:xfrm>
            <a:off x="1066800" y="876300"/>
            <a:ext cx="5867400" cy="594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12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2B4B82"/>
                </a:solidFill>
                <a:latin typeface="Arial"/>
                <a:ea typeface="Arial"/>
                <a:cs typeface="Arial"/>
                <a:sym typeface="Arial"/>
              </a:rPr>
              <a:t>KNN Decision-Tree SVC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17"/>
          <p:cNvPicPr preferRelativeResize="0"/>
          <p:nvPr/>
        </p:nvPicPr>
        <p:blipFill rotWithShape="1">
          <a:blip r:embed="rId3">
            <a:alphaModFix/>
          </a:blip>
          <a:srcRect b="0" l="1370" r="0" t="2619"/>
          <a:stretch/>
        </p:blipFill>
        <p:spPr>
          <a:xfrm>
            <a:off x="855575" y="2824075"/>
            <a:ext cx="6735450" cy="44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0" y="671945"/>
            <a:ext cx="7010400" cy="4685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25375" y="5357228"/>
            <a:ext cx="6829025" cy="4560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9" name="Google Shape;229;p18"/>
          <p:cNvGraphicFramePr/>
          <p:nvPr/>
        </p:nvGraphicFramePr>
        <p:xfrm>
          <a:off x="2895600" y="3429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{F47B91D1-BD31-4DBA-A17D-C6382DD7D3A7}</a:tableStyleId>
              </a:tblPr>
              <a:tblGrid>
                <a:gridCol w="5943600"/>
                <a:gridCol w="2895600"/>
                <a:gridCol w="3352800"/>
              </a:tblGrid>
              <a:tr h="1371600">
                <a:tc grid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 hMerge="1"/>
                <a:tc hMerge="1"/>
              </a:tr>
              <a:tr h="1371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1371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1371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1371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1371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1371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30" name="Google Shape;230;p18"/>
          <p:cNvSpPr/>
          <p:nvPr/>
        </p:nvSpPr>
        <p:spPr>
          <a:xfrm>
            <a:off x="6954982" y="723900"/>
            <a:ext cx="5943600" cy="582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2B4B82"/>
                </a:solidFill>
                <a:latin typeface="Arial"/>
                <a:ea typeface="Arial"/>
                <a:cs typeface="Arial"/>
                <a:sym typeface="Arial"/>
              </a:rPr>
              <a:t>Model Experient Result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8"/>
          <p:cNvSpPr/>
          <p:nvPr/>
        </p:nvSpPr>
        <p:spPr>
          <a:xfrm>
            <a:off x="3193473" y="2019300"/>
            <a:ext cx="5943600" cy="582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2B4B82"/>
                </a:solidFill>
                <a:latin typeface="Arial"/>
                <a:ea typeface="Arial"/>
                <a:cs typeface="Arial"/>
                <a:sym typeface="Arial"/>
              </a:rPr>
              <a:t>DNN Model (AutoEncoder)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8"/>
          <p:cNvSpPr/>
          <p:nvPr/>
        </p:nvSpPr>
        <p:spPr>
          <a:xfrm>
            <a:off x="3193473" y="3418418"/>
            <a:ext cx="5943600" cy="582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2B4B82"/>
                </a:solidFill>
                <a:latin typeface="Arial"/>
                <a:ea typeface="Arial"/>
                <a:cs typeface="Arial"/>
                <a:sym typeface="Arial"/>
              </a:rPr>
              <a:t>Transformer + flatten + dense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8"/>
          <p:cNvSpPr/>
          <p:nvPr/>
        </p:nvSpPr>
        <p:spPr>
          <a:xfrm>
            <a:off x="3297382" y="4824463"/>
            <a:ext cx="5943600" cy="582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2B4B82"/>
                </a:solidFill>
                <a:latin typeface="Arial"/>
                <a:ea typeface="Arial"/>
                <a:cs typeface="Arial"/>
                <a:sym typeface="Arial"/>
              </a:rPr>
              <a:t>Tab- transformer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8"/>
          <p:cNvSpPr/>
          <p:nvPr/>
        </p:nvSpPr>
        <p:spPr>
          <a:xfrm>
            <a:off x="3297382" y="6202797"/>
            <a:ext cx="5943600" cy="582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2B4B82"/>
                </a:solidFill>
                <a:latin typeface="Arial"/>
                <a:ea typeface="Arial"/>
                <a:cs typeface="Arial"/>
                <a:sym typeface="Arial"/>
              </a:rPr>
              <a:t>KNN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8"/>
          <p:cNvSpPr/>
          <p:nvPr/>
        </p:nvSpPr>
        <p:spPr>
          <a:xfrm>
            <a:off x="3318164" y="7571808"/>
            <a:ext cx="5943600" cy="582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2B4B82"/>
                </a:solidFill>
                <a:latin typeface="Arial"/>
                <a:ea typeface="Arial"/>
                <a:cs typeface="Arial"/>
                <a:sym typeface="Arial"/>
              </a:rPr>
              <a:t>SVC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8"/>
          <p:cNvSpPr/>
          <p:nvPr/>
        </p:nvSpPr>
        <p:spPr>
          <a:xfrm>
            <a:off x="9414164" y="2071159"/>
            <a:ext cx="5943600" cy="582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2B4B82"/>
                </a:solidFill>
                <a:latin typeface="Arial"/>
                <a:ea typeface="Arial"/>
                <a:cs typeface="Arial"/>
                <a:sym typeface="Arial"/>
              </a:rPr>
              <a:t>0.601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8"/>
          <p:cNvSpPr/>
          <p:nvPr/>
        </p:nvSpPr>
        <p:spPr>
          <a:xfrm>
            <a:off x="12517582" y="2074963"/>
            <a:ext cx="5943600" cy="582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2B4B82"/>
                </a:solidFill>
                <a:latin typeface="Arial"/>
                <a:ea typeface="Arial"/>
                <a:cs typeface="Arial"/>
                <a:sym typeface="Arial"/>
              </a:rPr>
              <a:t>0.585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8"/>
          <p:cNvSpPr/>
          <p:nvPr/>
        </p:nvSpPr>
        <p:spPr>
          <a:xfrm>
            <a:off x="9490364" y="3418418"/>
            <a:ext cx="5943600" cy="582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2B4B82"/>
                </a:solidFill>
                <a:latin typeface="Arial"/>
                <a:ea typeface="Arial"/>
                <a:cs typeface="Arial"/>
                <a:sym typeface="Arial"/>
              </a:rPr>
              <a:t>0.63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8"/>
          <p:cNvSpPr/>
          <p:nvPr/>
        </p:nvSpPr>
        <p:spPr>
          <a:xfrm>
            <a:off x="12517582" y="3418418"/>
            <a:ext cx="5943600" cy="582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2B4B82"/>
                </a:solidFill>
                <a:latin typeface="Arial"/>
                <a:ea typeface="Arial"/>
                <a:cs typeface="Arial"/>
                <a:sym typeface="Arial"/>
              </a:rPr>
              <a:t>0.601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8"/>
          <p:cNvSpPr/>
          <p:nvPr/>
        </p:nvSpPr>
        <p:spPr>
          <a:xfrm>
            <a:off x="9490364" y="4781796"/>
            <a:ext cx="5943600" cy="582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2B4B82"/>
                </a:solidFill>
                <a:latin typeface="Arial"/>
                <a:ea typeface="Arial"/>
                <a:cs typeface="Arial"/>
                <a:sym typeface="Arial"/>
              </a:rPr>
              <a:t>0.65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8"/>
          <p:cNvSpPr/>
          <p:nvPr/>
        </p:nvSpPr>
        <p:spPr>
          <a:xfrm>
            <a:off x="12538364" y="4812626"/>
            <a:ext cx="5943600" cy="582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2B4B82"/>
                </a:solidFill>
                <a:latin typeface="Arial"/>
                <a:ea typeface="Arial"/>
                <a:cs typeface="Arial"/>
                <a:sym typeface="Arial"/>
              </a:rPr>
              <a:t>0.6447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8"/>
          <p:cNvSpPr/>
          <p:nvPr/>
        </p:nvSpPr>
        <p:spPr>
          <a:xfrm>
            <a:off x="9490364" y="6163978"/>
            <a:ext cx="5943600" cy="582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2B4B82"/>
                </a:solidFill>
                <a:latin typeface="Arial"/>
                <a:ea typeface="Arial"/>
                <a:cs typeface="Arial"/>
                <a:sym typeface="Arial"/>
              </a:rPr>
              <a:t>0.278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8"/>
          <p:cNvSpPr/>
          <p:nvPr/>
        </p:nvSpPr>
        <p:spPr>
          <a:xfrm>
            <a:off x="12538364" y="6176004"/>
            <a:ext cx="5943600" cy="582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2B4B82"/>
                </a:solidFill>
                <a:latin typeface="Arial"/>
                <a:ea typeface="Arial"/>
                <a:cs typeface="Arial"/>
                <a:sym typeface="Arial"/>
              </a:rPr>
              <a:t>0.255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8"/>
          <p:cNvSpPr/>
          <p:nvPr/>
        </p:nvSpPr>
        <p:spPr>
          <a:xfrm>
            <a:off x="9545782" y="7553386"/>
            <a:ext cx="5943600" cy="582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2B4B82"/>
                </a:solidFill>
                <a:latin typeface="Arial"/>
                <a:ea typeface="Arial"/>
                <a:cs typeface="Arial"/>
                <a:sym typeface="Arial"/>
              </a:rPr>
              <a:t>0.40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8"/>
          <p:cNvSpPr/>
          <p:nvPr/>
        </p:nvSpPr>
        <p:spPr>
          <a:xfrm>
            <a:off x="12538364" y="7517839"/>
            <a:ext cx="5943600" cy="582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2B4B82"/>
                </a:solidFill>
                <a:latin typeface="Arial"/>
                <a:ea typeface="Arial"/>
                <a:cs typeface="Arial"/>
                <a:sym typeface="Arial"/>
              </a:rPr>
              <a:t>0.35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8"/>
          <p:cNvSpPr/>
          <p:nvPr/>
        </p:nvSpPr>
        <p:spPr>
          <a:xfrm>
            <a:off x="3318164" y="8867208"/>
            <a:ext cx="5943600" cy="582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2B4B82"/>
                </a:solidFill>
                <a:latin typeface="Arial"/>
                <a:ea typeface="Arial"/>
                <a:cs typeface="Arial"/>
                <a:sym typeface="Arial"/>
              </a:rPr>
              <a:t>Decision Tree Classifier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8"/>
          <p:cNvSpPr/>
          <p:nvPr/>
        </p:nvSpPr>
        <p:spPr>
          <a:xfrm>
            <a:off x="9566564" y="8867208"/>
            <a:ext cx="5943600" cy="582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2B4B82"/>
                </a:solidFill>
                <a:latin typeface="Arial"/>
                <a:ea typeface="Arial"/>
                <a:cs typeface="Arial"/>
                <a:sym typeface="Arial"/>
              </a:rPr>
              <a:t>0.175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8"/>
          <p:cNvSpPr/>
          <p:nvPr/>
        </p:nvSpPr>
        <p:spPr>
          <a:xfrm>
            <a:off x="12573000" y="8859674"/>
            <a:ext cx="5943600" cy="582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2B4B82"/>
                </a:solidFill>
                <a:latin typeface="Arial"/>
                <a:ea typeface="Arial"/>
                <a:cs typeface="Arial"/>
                <a:sym typeface="Arial"/>
              </a:rPr>
              <a:t>0.14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4B82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9"/>
          <p:cNvSpPr/>
          <p:nvPr/>
        </p:nvSpPr>
        <p:spPr>
          <a:xfrm>
            <a:off x="10183990" y="1951228"/>
            <a:ext cx="6338112" cy="6384545"/>
          </a:xfrm>
          <a:custGeom>
            <a:rect b="b" l="l" r="r" t="t"/>
            <a:pathLst>
              <a:path extrusionOk="0" h="6384545" w="6338112">
                <a:moveTo>
                  <a:pt x="0" y="0"/>
                </a:moveTo>
                <a:lnTo>
                  <a:pt x="6338111" y="0"/>
                </a:lnTo>
                <a:lnTo>
                  <a:pt x="6338111" y="6384544"/>
                </a:lnTo>
                <a:lnTo>
                  <a:pt x="0" y="63845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4" name="Google Shape;254;p19"/>
          <p:cNvSpPr txBox="1"/>
          <p:nvPr/>
        </p:nvSpPr>
        <p:spPr>
          <a:xfrm>
            <a:off x="863645" y="2653123"/>
            <a:ext cx="10326421" cy="24622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F7B4A7"/>
                </a:solidFill>
                <a:latin typeface="Noto Sans TC"/>
                <a:ea typeface="Noto Sans TC"/>
                <a:cs typeface="Noto Sans TC"/>
                <a:sym typeface="Noto Sans TC"/>
              </a:rPr>
              <a:t>Champion Prediction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4B82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2"/>
          <p:cNvGrpSpPr/>
          <p:nvPr/>
        </p:nvGrpSpPr>
        <p:grpSpPr>
          <a:xfrm>
            <a:off x="1309758" y="1817226"/>
            <a:ext cx="6060518" cy="6652549"/>
            <a:chOff x="0" y="0"/>
            <a:chExt cx="8080691" cy="8870065"/>
          </a:xfrm>
        </p:grpSpPr>
        <p:sp>
          <p:nvSpPr>
            <p:cNvPr id="103" name="Google Shape;103;p2"/>
            <p:cNvSpPr/>
            <p:nvPr/>
          </p:nvSpPr>
          <p:spPr>
            <a:xfrm>
              <a:off x="0" y="0"/>
              <a:ext cx="5166060" cy="6830128"/>
            </a:xfrm>
            <a:custGeom>
              <a:rect b="b" l="l" r="r" t="t"/>
              <a:pathLst>
                <a:path extrusionOk="0" h="6830128" w="5166060">
                  <a:moveTo>
                    <a:pt x="0" y="0"/>
                  </a:moveTo>
                  <a:lnTo>
                    <a:pt x="5166060" y="0"/>
                  </a:lnTo>
                  <a:lnTo>
                    <a:pt x="5166060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04" name="Google Shape;104;p2"/>
            <p:cNvSpPr/>
            <p:nvPr/>
          </p:nvSpPr>
          <p:spPr>
            <a:xfrm>
              <a:off x="1428290" y="1054304"/>
              <a:ext cx="5166060" cy="6830128"/>
            </a:xfrm>
            <a:custGeom>
              <a:rect b="b" l="l" r="r" t="t"/>
              <a:pathLst>
                <a:path extrusionOk="0" h="6830128" w="5166060">
                  <a:moveTo>
                    <a:pt x="0" y="0"/>
                  </a:moveTo>
                  <a:lnTo>
                    <a:pt x="5166060" y="0"/>
                  </a:lnTo>
                  <a:lnTo>
                    <a:pt x="5166060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05" name="Google Shape;105;p2"/>
            <p:cNvSpPr/>
            <p:nvPr/>
          </p:nvSpPr>
          <p:spPr>
            <a:xfrm>
              <a:off x="2914631" y="2039937"/>
              <a:ext cx="5166060" cy="6830128"/>
            </a:xfrm>
            <a:custGeom>
              <a:rect b="b" l="l" r="r" t="t"/>
              <a:pathLst>
                <a:path extrusionOk="0" h="6830128" w="5166060">
                  <a:moveTo>
                    <a:pt x="0" y="0"/>
                  </a:moveTo>
                  <a:lnTo>
                    <a:pt x="5166061" y="0"/>
                  </a:lnTo>
                  <a:lnTo>
                    <a:pt x="5166061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aphicFrame>
        <p:nvGraphicFramePr>
          <p:cNvPr id="106" name="Google Shape;106;p2"/>
          <p:cNvGraphicFramePr/>
          <p:nvPr/>
        </p:nvGraphicFramePr>
        <p:xfrm>
          <a:off x="8627676" y="1028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{72181499-2F99-4694-8D14-542B29F333BF}</a:tableStyleId>
              </a:tblPr>
              <a:tblGrid>
                <a:gridCol w="8900150"/>
              </a:tblGrid>
              <a:tr h="1753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100" u="none" cap="none" strike="noStrike">
                          <a:solidFill>
                            <a:srgbClr val="F7B4A7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Agenda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6667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667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667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667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64975">
                <a:tc>
                  <a:txBody>
                    <a:bodyPr/>
                    <a:lstStyle/>
                    <a:p>
                      <a:pPr indent="-313055" lvl="1" marL="626111" marR="0" rtl="0" algn="l">
                        <a:lnSpc>
                          <a:spcPct val="20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4DDDE"/>
                        </a:buClr>
                        <a:buSzPts val="2900"/>
                        <a:buFont typeface="Noto Sans TC"/>
                        <a:buAutoNum type="arabicPeriod"/>
                      </a:pPr>
                      <a:r>
                        <a:rPr lang="en-US" sz="2900" u="none" cap="none" strike="noStrike">
                          <a:solidFill>
                            <a:srgbClr val="94DDDE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 MOTIVATION</a:t>
                      </a:r>
                      <a:endParaRPr sz="1100" u="none" cap="none" strike="noStrike"/>
                    </a:p>
                    <a:p>
                      <a:pPr indent="-313055" lvl="1" marL="626111" marR="0" rtl="0" algn="l">
                        <a:lnSpc>
                          <a:spcPct val="20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4DDDE"/>
                        </a:buClr>
                        <a:buSzPts val="2900"/>
                        <a:buFont typeface="Noto Sans TC"/>
                        <a:buAutoNum type="arabicPeriod"/>
                      </a:pPr>
                      <a:r>
                        <a:rPr lang="en-US" sz="2900" u="none" cap="none" strike="noStrike">
                          <a:solidFill>
                            <a:srgbClr val="94DDDE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DATA PRE-PROCESSING</a:t>
                      </a:r>
                      <a:endParaRPr/>
                    </a:p>
                    <a:p>
                      <a:pPr indent="-313055" lvl="1" marL="626111" marR="0" rtl="0" algn="l">
                        <a:lnSpc>
                          <a:spcPct val="20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4DDDE"/>
                        </a:buClr>
                        <a:buSzPts val="2900"/>
                        <a:buFont typeface="Noto Sans TC"/>
                        <a:buAutoNum type="arabicPeriod"/>
                      </a:pPr>
                      <a:r>
                        <a:rPr lang="en-US" sz="2900" u="none" cap="none" strike="noStrike">
                          <a:solidFill>
                            <a:srgbClr val="94DDDE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MODEL TRAIN</a:t>
                      </a:r>
                      <a:endParaRPr/>
                    </a:p>
                    <a:p>
                      <a:pPr indent="-313055" lvl="1" marL="626111" marR="0" rtl="0" algn="l">
                        <a:lnSpc>
                          <a:spcPct val="20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4DDDE"/>
                        </a:buClr>
                        <a:buSzPts val="2900"/>
                        <a:buFont typeface="Noto Sans TC"/>
                        <a:buAutoNum type="arabicPeriod"/>
                      </a:pPr>
                      <a:r>
                        <a:rPr lang="en-US" sz="2900" u="none" cap="none" strike="noStrike">
                          <a:solidFill>
                            <a:srgbClr val="94DDDE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EXPERIMENT</a:t>
                      </a:r>
                      <a:endParaRPr/>
                    </a:p>
                    <a:p>
                      <a:pPr indent="-313055" lvl="1" marL="626111" marR="0" rtl="0" algn="l">
                        <a:lnSpc>
                          <a:spcPct val="20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4DDDE"/>
                        </a:buClr>
                        <a:buSzPts val="2900"/>
                        <a:buFont typeface="Noto Sans TC"/>
                        <a:buAutoNum type="arabicPeriod"/>
                      </a:pPr>
                      <a:r>
                        <a:rPr lang="en-US" sz="2900" u="none" cap="none" strike="noStrike">
                          <a:solidFill>
                            <a:srgbClr val="94DDDE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CONCLUSION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900" u="none" cap="none" strike="noStrike">
                        <a:solidFill>
                          <a:srgbClr val="94DDDE"/>
                        </a:solidFill>
                        <a:latin typeface="Noto Sans TC"/>
                        <a:ea typeface="Noto Sans TC"/>
                        <a:cs typeface="Noto Sans TC"/>
                        <a:sym typeface="Noto Sans TC"/>
                      </a:endParaRPr>
                    </a:p>
                  </a:txBody>
                  <a:tcPr marT="190500" marB="190500" marR="190500" marL="190500" anchor="ctr">
                    <a:lnL cap="flat" cmpd="sng" w="6667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667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667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667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87250">
                <a:tc>
                  <a:txBody>
                    <a:bodyPr/>
                    <a:lstStyle/>
                    <a:p>
                      <a:pPr indent="-243205" lvl="1" marL="626111" marR="0" rtl="0" algn="l">
                        <a:lnSpc>
                          <a:spcPct val="36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6667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667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667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667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7" name="Google Shape;107;p2"/>
          <p:cNvSpPr txBox="1"/>
          <p:nvPr/>
        </p:nvSpPr>
        <p:spPr>
          <a:xfrm>
            <a:off x="0" y="9364506"/>
            <a:ext cx="18288000" cy="922494"/>
          </a:xfrm>
          <a:prstGeom prst="rect">
            <a:avLst/>
          </a:prstGeom>
          <a:noFill/>
          <a:ln>
            <a:noFill/>
          </a:ln>
        </p:spPr>
        <p:txBody>
          <a:bodyPr anchorCtr="0" anchor="ctr" bIns="127000" lIns="127000" spcFirstLastPara="1" rIns="127000" wrap="square" tIns="12700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2B4B82"/>
                </a:solidFill>
                <a:latin typeface="Arial"/>
                <a:ea typeface="Arial"/>
                <a:cs typeface="Arial"/>
                <a:sym typeface="Arial"/>
              </a:rPr>
              <a:t>訣竅：使用連結前往你簡報中的不同頁面。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2B4B82"/>
                </a:solidFill>
                <a:latin typeface="Arial"/>
                <a:ea typeface="Arial"/>
                <a:cs typeface="Arial"/>
                <a:sym typeface="Arial"/>
              </a:rPr>
              <a:t>方法：選取文字，按一下工具列上的連結符號，然後選取簡報中你想連結的頁面。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4B82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0"/>
          <p:cNvSpPr/>
          <p:nvPr/>
        </p:nvSpPr>
        <p:spPr>
          <a:xfrm>
            <a:off x="1295400" y="1181100"/>
            <a:ext cx="5943600" cy="6800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6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 train</a:t>
            </a:r>
            <a:endParaRPr/>
          </a:p>
        </p:txBody>
      </p:sp>
      <p:pic>
        <p:nvPicPr>
          <p:cNvPr id="260" name="Google Shape;26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6182" y="4686300"/>
            <a:ext cx="13240786" cy="48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6182" y="2476500"/>
            <a:ext cx="7915922" cy="190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" name="Google Shape;262;p20"/>
          <p:cNvGrpSpPr/>
          <p:nvPr/>
        </p:nvGrpSpPr>
        <p:grpSpPr>
          <a:xfrm flipH="1">
            <a:off x="13716000" y="152400"/>
            <a:ext cx="4567234" cy="3848100"/>
            <a:chOff x="0" y="0"/>
            <a:chExt cx="8080691" cy="8870065"/>
          </a:xfrm>
        </p:grpSpPr>
        <p:sp>
          <p:nvSpPr>
            <p:cNvPr id="263" name="Google Shape;263;p20"/>
            <p:cNvSpPr/>
            <p:nvPr/>
          </p:nvSpPr>
          <p:spPr>
            <a:xfrm>
              <a:off x="0" y="0"/>
              <a:ext cx="5166060" cy="6830128"/>
            </a:xfrm>
            <a:custGeom>
              <a:rect b="b" l="l" r="r" t="t"/>
              <a:pathLst>
                <a:path extrusionOk="0" h="6830128" w="5166060">
                  <a:moveTo>
                    <a:pt x="0" y="0"/>
                  </a:moveTo>
                  <a:lnTo>
                    <a:pt x="5166060" y="0"/>
                  </a:lnTo>
                  <a:lnTo>
                    <a:pt x="5166060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64" name="Google Shape;264;p20"/>
            <p:cNvSpPr/>
            <p:nvPr/>
          </p:nvSpPr>
          <p:spPr>
            <a:xfrm>
              <a:off x="1428290" y="1054304"/>
              <a:ext cx="5166060" cy="6830128"/>
            </a:xfrm>
            <a:custGeom>
              <a:rect b="b" l="l" r="r" t="t"/>
              <a:pathLst>
                <a:path extrusionOk="0" h="6830128" w="5166060">
                  <a:moveTo>
                    <a:pt x="0" y="0"/>
                  </a:moveTo>
                  <a:lnTo>
                    <a:pt x="5166060" y="0"/>
                  </a:lnTo>
                  <a:lnTo>
                    <a:pt x="5166060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65" name="Google Shape;265;p20"/>
            <p:cNvSpPr/>
            <p:nvPr/>
          </p:nvSpPr>
          <p:spPr>
            <a:xfrm>
              <a:off x="2914631" y="2039937"/>
              <a:ext cx="5166060" cy="6830128"/>
            </a:xfrm>
            <a:custGeom>
              <a:rect b="b" l="l" r="r" t="t"/>
              <a:pathLst>
                <a:path extrusionOk="0" h="6830128" w="5166060">
                  <a:moveTo>
                    <a:pt x="0" y="0"/>
                  </a:moveTo>
                  <a:lnTo>
                    <a:pt x="5166061" y="0"/>
                  </a:lnTo>
                  <a:lnTo>
                    <a:pt x="5166061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1"/>
          <p:cNvSpPr/>
          <p:nvPr/>
        </p:nvSpPr>
        <p:spPr>
          <a:xfrm>
            <a:off x="457200" y="876300"/>
            <a:ext cx="10515600" cy="6800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6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2B4B82"/>
                </a:solidFill>
                <a:latin typeface="Arial"/>
                <a:ea typeface="Arial"/>
                <a:cs typeface="Arial"/>
                <a:sym typeface="Arial"/>
              </a:rPr>
              <a:t>2017 Champion Prediction</a:t>
            </a:r>
            <a:endParaRPr/>
          </a:p>
        </p:txBody>
      </p:sp>
      <p:pic>
        <p:nvPicPr>
          <p:cNvPr id="271" name="Google Shape;27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869" y="1633537"/>
            <a:ext cx="6934200" cy="415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96400" y="1709737"/>
            <a:ext cx="6675209" cy="399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8200" y="5942874"/>
            <a:ext cx="6938869" cy="415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1"/>
          <p:cNvSpPr/>
          <p:nvPr/>
        </p:nvSpPr>
        <p:spPr>
          <a:xfrm>
            <a:off x="8001000" y="6515100"/>
            <a:ext cx="10206131" cy="27853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66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2B4B82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Random Forest: Golden State Warriors</a:t>
            </a:r>
            <a:endParaRPr/>
          </a:p>
          <a:p>
            <a:pPr indent="0" lvl="0" marL="0" marR="0" rtl="0" algn="l">
              <a:lnSpc>
                <a:spcPct val="1166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2B4B82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Gradient Boosting: Golden State Warriors</a:t>
            </a:r>
            <a:endParaRPr/>
          </a:p>
          <a:p>
            <a:pPr indent="0" lvl="0" marL="0" marR="0" rtl="0" algn="l">
              <a:lnSpc>
                <a:spcPct val="1166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2B4B82"/>
                </a:solidFill>
                <a:latin typeface="Arial"/>
                <a:ea typeface="Arial"/>
                <a:cs typeface="Arial"/>
                <a:sym typeface="Arial"/>
              </a:rPr>
              <a:t>Support Vector Machine: Washington Wizards</a:t>
            </a:r>
            <a:endParaRPr/>
          </a:p>
          <a:p>
            <a:pPr indent="0" lvl="0" marL="0" marR="0" rtl="0" algn="l">
              <a:lnSpc>
                <a:spcPct val="1166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2B4B8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6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2B4B82"/>
                </a:solidFill>
                <a:latin typeface="Arial"/>
                <a:ea typeface="Arial"/>
                <a:cs typeface="Arial"/>
                <a:sym typeface="Arial"/>
              </a:rPr>
              <a:t>Champion: Golden State Warriors</a:t>
            </a:r>
            <a:endParaRPr/>
          </a:p>
        </p:txBody>
      </p:sp>
      <p:cxnSp>
        <p:nvCxnSpPr>
          <p:cNvPr id="275" name="Google Shape;275;p21"/>
          <p:cNvCxnSpPr/>
          <p:nvPr/>
        </p:nvCxnSpPr>
        <p:spPr>
          <a:xfrm flipH="1">
            <a:off x="1897291" y="2050473"/>
            <a:ext cx="838200" cy="533400"/>
          </a:xfrm>
          <a:prstGeom prst="straightConnector1">
            <a:avLst/>
          </a:prstGeom>
          <a:noFill/>
          <a:ln cap="flat" cmpd="sng" w="63500">
            <a:solidFill>
              <a:srgbClr val="BD4B4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6" name="Google Shape;276;p21"/>
          <p:cNvCxnSpPr/>
          <p:nvPr/>
        </p:nvCxnSpPr>
        <p:spPr>
          <a:xfrm flipH="1">
            <a:off x="10088231" y="2014284"/>
            <a:ext cx="838200" cy="533400"/>
          </a:xfrm>
          <a:prstGeom prst="straightConnector1">
            <a:avLst/>
          </a:prstGeom>
          <a:noFill/>
          <a:ln cap="flat" cmpd="sng" w="63500">
            <a:solidFill>
              <a:srgbClr val="BD4B4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7" name="Google Shape;277;p21"/>
          <p:cNvCxnSpPr/>
          <p:nvPr/>
        </p:nvCxnSpPr>
        <p:spPr>
          <a:xfrm flipH="1">
            <a:off x="6096000" y="6972300"/>
            <a:ext cx="838200" cy="533400"/>
          </a:xfrm>
          <a:prstGeom prst="straightConnector1">
            <a:avLst/>
          </a:prstGeom>
          <a:noFill/>
          <a:ln cap="flat" cmpd="sng" w="63500">
            <a:solidFill>
              <a:srgbClr val="BD4B48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2"/>
          <p:cNvSpPr/>
          <p:nvPr/>
        </p:nvSpPr>
        <p:spPr>
          <a:xfrm>
            <a:off x="457200" y="876300"/>
            <a:ext cx="10515600" cy="6800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6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2B4B82"/>
                </a:solidFill>
                <a:latin typeface="Arial"/>
                <a:ea typeface="Arial"/>
                <a:cs typeface="Arial"/>
                <a:sym typeface="Arial"/>
              </a:rPr>
              <a:t>2018 Champion Prediction</a:t>
            </a:r>
            <a:endParaRPr/>
          </a:p>
        </p:txBody>
      </p:sp>
      <p:pic>
        <p:nvPicPr>
          <p:cNvPr id="283" name="Google Shape;28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8400" y="1556358"/>
            <a:ext cx="6795654" cy="40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6018" y="1539040"/>
            <a:ext cx="6795655" cy="4061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1381" y="5600107"/>
            <a:ext cx="6795655" cy="4063733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2"/>
          <p:cNvSpPr/>
          <p:nvPr/>
        </p:nvSpPr>
        <p:spPr>
          <a:xfrm>
            <a:off x="8081869" y="6515100"/>
            <a:ext cx="10206131" cy="27853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66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2B4B82"/>
                </a:solidFill>
                <a:latin typeface="Arial"/>
                <a:ea typeface="Arial"/>
                <a:cs typeface="Arial"/>
                <a:sym typeface="Arial"/>
              </a:rPr>
              <a:t>Random Forest: Utah Jazz</a:t>
            </a:r>
            <a:endParaRPr/>
          </a:p>
          <a:p>
            <a:pPr indent="0" lvl="0" marL="0" marR="0" rtl="0" algn="l">
              <a:lnSpc>
                <a:spcPct val="1166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2B4B82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Gradient Boosting: Toronto Raptors</a:t>
            </a:r>
            <a:endParaRPr/>
          </a:p>
          <a:p>
            <a:pPr indent="0" lvl="0" marL="0" marR="0" rtl="0" algn="l">
              <a:lnSpc>
                <a:spcPct val="1166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2B4B82"/>
                </a:solidFill>
                <a:latin typeface="Arial"/>
                <a:ea typeface="Arial"/>
                <a:cs typeface="Arial"/>
                <a:sym typeface="Arial"/>
              </a:rPr>
              <a:t>Support Vector Machine: Denver Nuggets</a:t>
            </a:r>
            <a:endParaRPr/>
          </a:p>
          <a:p>
            <a:pPr indent="0" lvl="0" marL="0" marR="0" rtl="0" algn="l">
              <a:lnSpc>
                <a:spcPct val="1166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2B4B8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6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2B4B82"/>
                </a:solidFill>
                <a:latin typeface="Arial"/>
                <a:ea typeface="Arial"/>
                <a:cs typeface="Arial"/>
                <a:sym typeface="Arial"/>
              </a:rPr>
              <a:t>Champion: Toronto Raptors</a:t>
            </a:r>
            <a:endParaRPr/>
          </a:p>
        </p:txBody>
      </p:sp>
      <p:cxnSp>
        <p:nvCxnSpPr>
          <p:cNvPr id="287" name="Google Shape;287;p22"/>
          <p:cNvCxnSpPr/>
          <p:nvPr/>
        </p:nvCxnSpPr>
        <p:spPr>
          <a:xfrm flipH="1">
            <a:off x="7349837" y="1635429"/>
            <a:ext cx="838200" cy="533400"/>
          </a:xfrm>
          <a:prstGeom prst="straightConnector1">
            <a:avLst/>
          </a:prstGeom>
          <a:noFill/>
          <a:ln cap="flat" cmpd="sng" w="63500">
            <a:solidFill>
              <a:srgbClr val="BD4B4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8" name="Google Shape;288;p22"/>
          <p:cNvCxnSpPr/>
          <p:nvPr/>
        </p:nvCxnSpPr>
        <p:spPr>
          <a:xfrm flipH="1">
            <a:off x="11201400" y="1635429"/>
            <a:ext cx="838200" cy="533400"/>
          </a:xfrm>
          <a:prstGeom prst="straightConnector1">
            <a:avLst/>
          </a:prstGeom>
          <a:noFill/>
          <a:ln cap="flat" cmpd="sng" w="63500">
            <a:solidFill>
              <a:srgbClr val="BD4B4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9" name="Google Shape;289;p22"/>
          <p:cNvCxnSpPr/>
          <p:nvPr/>
        </p:nvCxnSpPr>
        <p:spPr>
          <a:xfrm flipH="1">
            <a:off x="2590800" y="5684420"/>
            <a:ext cx="838200" cy="533400"/>
          </a:xfrm>
          <a:prstGeom prst="straightConnector1">
            <a:avLst/>
          </a:prstGeom>
          <a:noFill/>
          <a:ln cap="flat" cmpd="sng" w="63500">
            <a:solidFill>
              <a:srgbClr val="BD4B48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3"/>
          <p:cNvSpPr/>
          <p:nvPr/>
        </p:nvSpPr>
        <p:spPr>
          <a:xfrm>
            <a:off x="457200" y="876300"/>
            <a:ext cx="10515600" cy="6800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6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2B4B82"/>
                </a:solidFill>
                <a:latin typeface="Arial"/>
                <a:ea typeface="Arial"/>
                <a:cs typeface="Arial"/>
                <a:sym typeface="Arial"/>
              </a:rPr>
              <a:t>2019 Champion Prediction</a:t>
            </a:r>
            <a:endParaRPr/>
          </a:p>
        </p:txBody>
      </p:sp>
      <p:pic>
        <p:nvPicPr>
          <p:cNvPr id="295" name="Google Shape;29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1580602"/>
            <a:ext cx="6745024" cy="4040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90778" y="1580602"/>
            <a:ext cx="6873184" cy="4130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5659433"/>
            <a:ext cx="6897424" cy="413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3"/>
          <p:cNvSpPr/>
          <p:nvPr/>
        </p:nvSpPr>
        <p:spPr>
          <a:xfrm>
            <a:off x="8081869" y="6515100"/>
            <a:ext cx="10206131" cy="27853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66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2B4B82"/>
                </a:solidFill>
                <a:latin typeface="Arial"/>
                <a:ea typeface="Arial"/>
                <a:cs typeface="Arial"/>
                <a:sym typeface="Arial"/>
              </a:rPr>
              <a:t>Random Forest: Toronto Raptors</a:t>
            </a:r>
            <a:endParaRPr/>
          </a:p>
          <a:p>
            <a:pPr indent="0" lvl="0" marL="0" marR="0" rtl="0" algn="l">
              <a:lnSpc>
                <a:spcPct val="1166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2B4B82"/>
                </a:solidFill>
                <a:latin typeface="Arial"/>
                <a:ea typeface="Arial"/>
                <a:cs typeface="Arial"/>
                <a:sym typeface="Arial"/>
              </a:rPr>
              <a:t>Gradient Boosting: Houston Rockets</a:t>
            </a:r>
            <a:endParaRPr/>
          </a:p>
          <a:p>
            <a:pPr indent="0" lvl="0" marL="0" marR="0" rtl="0" algn="l">
              <a:lnSpc>
                <a:spcPct val="1166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2B4B82"/>
                </a:solidFill>
                <a:latin typeface="Arial"/>
                <a:ea typeface="Arial"/>
                <a:cs typeface="Arial"/>
                <a:sym typeface="Arial"/>
              </a:rPr>
              <a:t>Support Vector Machine: Portland Trail Blazers</a:t>
            </a:r>
            <a:endParaRPr/>
          </a:p>
          <a:p>
            <a:pPr indent="0" lvl="0" marL="0" marR="0" rtl="0" algn="l">
              <a:lnSpc>
                <a:spcPct val="1166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2B4B8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6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2B4B82"/>
                </a:solidFill>
                <a:latin typeface="Arial"/>
                <a:ea typeface="Arial"/>
                <a:cs typeface="Arial"/>
                <a:sym typeface="Arial"/>
              </a:rPr>
              <a:t>Champion: Los Angeles Lakers</a:t>
            </a:r>
            <a:endParaRPr/>
          </a:p>
        </p:txBody>
      </p:sp>
      <p:cxnSp>
        <p:nvCxnSpPr>
          <p:cNvPr id="299" name="Google Shape;299;p23"/>
          <p:cNvCxnSpPr/>
          <p:nvPr/>
        </p:nvCxnSpPr>
        <p:spPr>
          <a:xfrm flipH="1">
            <a:off x="2667000" y="1542006"/>
            <a:ext cx="838200" cy="533400"/>
          </a:xfrm>
          <a:prstGeom prst="straightConnector1">
            <a:avLst/>
          </a:prstGeom>
          <a:noFill/>
          <a:ln cap="flat" cmpd="sng" w="63500">
            <a:solidFill>
              <a:srgbClr val="BD4B4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0" name="Google Shape;300;p23"/>
          <p:cNvCxnSpPr/>
          <p:nvPr/>
        </p:nvCxnSpPr>
        <p:spPr>
          <a:xfrm flipH="1">
            <a:off x="13508176" y="1530340"/>
            <a:ext cx="838200" cy="533400"/>
          </a:xfrm>
          <a:prstGeom prst="straightConnector1">
            <a:avLst/>
          </a:prstGeom>
          <a:noFill/>
          <a:ln cap="flat" cmpd="sng" w="63500">
            <a:solidFill>
              <a:srgbClr val="BD4B4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1" name="Google Shape;301;p23"/>
          <p:cNvCxnSpPr/>
          <p:nvPr/>
        </p:nvCxnSpPr>
        <p:spPr>
          <a:xfrm flipH="1">
            <a:off x="1828800" y="5711386"/>
            <a:ext cx="838200" cy="533400"/>
          </a:xfrm>
          <a:prstGeom prst="straightConnector1">
            <a:avLst/>
          </a:prstGeom>
          <a:noFill/>
          <a:ln cap="flat" cmpd="sng" w="63500">
            <a:solidFill>
              <a:srgbClr val="BD4B48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4B82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4"/>
          <p:cNvSpPr/>
          <p:nvPr/>
        </p:nvSpPr>
        <p:spPr>
          <a:xfrm>
            <a:off x="990600" y="800100"/>
            <a:ext cx="4648200" cy="6800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6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b="0" i="0" sz="6000" u="none" cap="none" strike="noStrike">
              <a:solidFill>
                <a:srgbClr val="2B4B8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4"/>
          <p:cNvSpPr/>
          <p:nvPr/>
        </p:nvSpPr>
        <p:spPr>
          <a:xfrm>
            <a:off x="762000" y="1714500"/>
            <a:ext cx="16306800" cy="82791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78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b="1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Preprocessing and Feature Importance</a:t>
            </a: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Thorough data cleaning and feature extraction provided a solid foundation for model training.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Feature importance analysis effectively identified the most influential variables.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b="1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Comparison and Experimental Results</a:t>
            </a: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b="1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Salary Prediction</a:t>
            </a: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The Transformer model and Tab-Transformer model performed the best, achieving accuracy scores of 0.65 and 0.6447, respectively.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b="1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Champion Prediction</a:t>
            </a: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Ensemble learning methods, such as Random Forest and Gradient Boosting, consistently predicted champions across different years, demonstrating robustness and efficiency.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b="1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Highlights and Application Potential</a:t>
            </a: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combination of AutoEncoder with deep neural networks (DNN) and Transformer architectures showcased superiority in handling high-dimensional data.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Traditional machine learning models (e.g., KNN and SVC) showed limitations on certain datasets but still provided valuable benchmarks.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b="1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Champion Prediction Results</a:t>
            </a: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Despite variations among models, the overall predictions aligned well with actual champions, particularly the 2019 champion prediction, which highlighted the models' comprehensive performance.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4B82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3"/>
          <p:cNvGrpSpPr/>
          <p:nvPr/>
        </p:nvGrpSpPr>
        <p:grpSpPr>
          <a:xfrm>
            <a:off x="718476" y="2030514"/>
            <a:ext cx="16026824" cy="7015176"/>
            <a:chOff x="0" y="-546819"/>
            <a:chExt cx="21369098" cy="9353568"/>
          </a:xfrm>
        </p:grpSpPr>
        <p:sp>
          <p:nvSpPr>
            <p:cNvPr id="113" name="Google Shape;113;p3"/>
            <p:cNvSpPr txBox="1"/>
            <p:nvPr/>
          </p:nvSpPr>
          <p:spPr>
            <a:xfrm>
              <a:off x="0" y="-546819"/>
              <a:ext cx="21369098" cy="10936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999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407" u="none" cap="none" strike="noStrike">
                  <a:solidFill>
                    <a:srgbClr val="94DDDE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Motivation:</a:t>
              </a:r>
              <a:endParaRPr/>
            </a:p>
          </p:txBody>
        </p:sp>
        <p:sp>
          <p:nvSpPr>
            <p:cNvPr id="114" name="Google Shape;114;p3"/>
            <p:cNvSpPr txBox="1"/>
            <p:nvPr/>
          </p:nvSpPr>
          <p:spPr>
            <a:xfrm>
              <a:off x="0" y="918845"/>
              <a:ext cx="21369098" cy="78879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803" u="none" cap="none" strike="noStrike">
                  <a:solidFill>
                    <a:srgbClr val="F7B4A7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IN THE NBA, PLAYER PERFORMANCE, SALARY, AND PLAYING TIME ARE KEY INDICATORS OF A TEAM'S SUCCESS. ANALYZING THEIR RELATIONSHIPS HELPS UNDERSTAND HOW THESE FACTORS IMPACT TEAM RESULTS AND PLAYOFF PERFORMANCE. ADDITIONALLY, PREDICTING THE NBA CHAMPION USING REGULAR-SEASON DATA PROVIDES VALUABLE INSIGHTS FOR TEAMS TO OPTIMIZE STRATEGY AND IMPROVE THEIR CHANCES OF WINNING.</a:t>
              </a:r>
              <a:endParaRPr/>
            </a:p>
            <a:p>
              <a:pPr indent="0" lvl="0" marL="0" marR="0" rtl="0" algn="l">
                <a:lnSpc>
                  <a:spcPct val="1400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3" u="none" cap="none" strike="noStrike">
                <a:solidFill>
                  <a:srgbClr val="F7B4A7"/>
                </a:solidFill>
                <a:latin typeface="Noto Sans TC"/>
                <a:ea typeface="Noto Sans TC"/>
                <a:cs typeface="Noto Sans TC"/>
                <a:sym typeface="Noto Sans TC"/>
              </a:endParaRPr>
            </a:p>
            <a:p>
              <a:pPr indent="0" lvl="0" marL="0" marR="0" rtl="0" algn="l">
                <a:lnSpc>
                  <a:spcPct val="1400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3" u="none" cap="none" strike="noStrike">
                <a:solidFill>
                  <a:srgbClr val="F7B4A7"/>
                </a:solidFill>
                <a:latin typeface="Noto Sans TC"/>
                <a:ea typeface="Noto Sans TC"/>
                <a:cs typeface="Noto Sans TC"/>
                <a:sym typeface="Noto Sans TC"/>
              </a:endParaRPr>
            </a:p>
            <a:p>
              <a:pPr indent="0" lvl="0" marL="0" marR="0" rtl="0" algn="l">
                <a:lnSpc>
                  <a:spcPct val="1400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3" u="none" cap="none" strike="noStrike">
                <a:solidFill>
                  <a:srgbClr val="F7B4A7"/>
                </a:solidFill>
                <a:latin typeface="Noto Sans TC"/>
                <a:ea typeface="Noto Sans TC"/>
                <a:cs typeface="Noto Sans TC"/>
                <a:sym typeface="Noto Sans TC"/>
              </a:endParaRPr>
            </a:p>
            <a:p>
              <a:pPr indent="0" lvl="0" marL="0" marR="0" rtl="0" algn="l">
                <a:lnSpc>
                  <a:spcPct val="1400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3" u="none" cap="none" strike="noStrike">
                <a:solidFill>
                  <a:srgbClr val="F7B4A7"/>
                </a:solidFill>
                <a:latin typeface="Noto Sans TC"/>
                <a:ea typeface="Noto Sans TC"/>
                <a:cs typeface="Noto Sans TC"/>
                <a:sym typeface="Noto Sans TC"/>
              </a:endParaRPr>
            </a:p>
            <a:p>
              <a:pPr indent="0" lvl="0" marL="0" marR="0" rtl="0" algn="l">
                <a:lnSpc>
                  <a:spcPct val="1400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3" u="none" cap="none" strike="noStrike">
                <a:solidFill>
                  <a:srgbClr val="F7B4A7"/>
                </a:solidFill>
                <a:latin typeface="Noto Sans TC"/>
                <a:ea typeface="Noto Sans TC"/>
                <a:cs typeface="Noto Sans TC"/>
                <a:sym typeface="Noto Sans TC"/>
              </a:endParaRPr>
            </a:p>
            <a:p>
              <a:pPr indent="0" lvl="0" marL="0" marR="0" rtl="0" algn="l">
                <a:lnSpc>
                  <a:spcPct val="1400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3" u="none" cap="none" strike="noStrike">
                <a:solidFill>
                  <a:srgbClr val="F7B4A7"/>
                </a:solidFill>
                <a:latin typeface="Noto Sans TC"/>
                <a:ea typeface="Noto Sans TC"/>
                <a:cs typeface="Noto Sans TC"/>
                <a:sym typeface="Noto Sans TC"/>
              </a:endParaRPr>
            </a:p>
          </p:txBody>
        </p:sp>
      </p:grpSp>
      <p:sp>
        <p:nvSpPr>
          <p:cNvPr id="115" name="Google Shape;115;p3"/>
          <p:cNvSpPr/>
          <p:nvPr/>
        </p:nvSpPr>
        <p:spPr>
          <a:xfrm>
            <a:off x="15870960" y="616652"/>
            <a:ext cx="1508488" cy="2324001"/>
          </a:xfrm>
          <a:custGeom>
            <a:rect b="b" l="l" r="r" t="t"/>
            <a:pathLst>
              <a:path extrusionOk="0" h="2324001" w="1508488">
                <a:moveTo>
                  <a:pt x="0" y="0"/>
                </a:moveTo>
                <a:lnTo>
                  <a:pt x="1508488" y="0"/>
                </a:lnTo>
                <a:lnTo>
                  <a:pt x="1508488" y="2324001"/>
                </a:lnTo>
                <a:lnTo>
                  <a:pt x="0" y="23240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6" name="Google Shape;116;p3"/>
          <p:cNvSpPr/>
          <p:nvPr/>
        </p:nvSpPr>
        <p:spPr>
          <a:xfrm>
            <a:off x="837482" y="6653921"/>
            <a:ext cx="1211129" cy="2718862"/>
          </a:xfrm>
          <a:custGeom>
            <a:rect b="b" l="l" r="r" t="t"/>
            <a:pathLst>
              <a:path extrusionOk="0" h="2718862" w="1211129">
                <a:moveTo>
                  <a:pt x="0" y="0"/>
                </a:moveTo>
                <a:lnTo>
                  <a:pt x="1211129" y="0"/>
                </a:lnTo>
                <a:lnTo>
                  <a:pt x="1211129" y="2718861"/>
                </a:lnTo>
                <a:lnTo>
                  <a:pt x="0" y="27188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4B82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/>
          <p:nvPr/>
        </p:nvSpPr>
        <p:spPr>
          <a:xfrm>
            <a:off x="10183990" y="1951228"/>
            <a:ext cx="6338112" cy="6384545"/>
          </a:xfrm>
          <a:custGeom>
            <a:rect b="b" l="l" r="r" t="t"/>
            <a:pathLst>
              <a:path extrusionOk="0" h="6384545" w="6338112">
                <a:moveTo>
                  <a:pt x="0" y="0"/>
                </a:moveTo>
                <a:lnTo>
                  <a:pt x="6338111" y="0"/>
                </a:lnTo>
                <a:lnTo>
                  <a:pt x="6338111" y="6384544"/>
                </a:lnTo>
                <a:lnTo>
                  <a:pt x="0" y="63845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2" name="Google Shape;122;p4"/>
          <p:cNvSpPr txBox="1"/>
          <p:nvPr/>
        </p:nvSpPr>
        <p:spPr>
          <a:xfrm>
            <a:off x="863645" y="2653123"/>
            <a:ext cx="1032642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F7B4A7"/>
                </a:solidFill>
                <a:latin typeface="Noto Sans TC"/>
                <a:ea typeface="Noto Sans TC"/>
                <a:cs typeface="Noto Sans TC"/>
                <a:sym typeface="Noto Sans TC"/>
              </a:rPr>
              <a:t>Data Pre-processing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E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/>
          <p:nvPr/>
        </p:nvSpPr>
        <p:spPr>
          <a:xfrm>
            <a:off x="15470467" y="414803"/>
            <a:ext cx="2135538" cy="1751141"/>
          </a:xfrm>
          <a:custGeom>
            <a:rect b="b" l="l" r="r" t="t"/>
            <a:pathLst>
              <a:path extrusionOk="0" h="1751141" w="2135538">
                <a:moveTo>
                  <a:pt x="0" y="0"/>
                </a:moveTo>
                <a:lnTo>
                  <a:pt x="2135538" y="0"/>
                </a:lnTo>
                <a:lnTo>
                  <a:pt x="2135538" y="1751141"/>
                </a:lnTo>
                <a:lnTo>
                  <a:pt x="0" y="1751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aphicFrame>
        <p:nvGraphicFramePr>
          <p:cNvPr id="128" name="Google Shape;128;p5"/>
          <p:cNvGraphicFramePr/>
          <p:nvPr/>
        </p:nvGraphicFramePr>
        <p:xfrm>
          <a:off x="439258" y="25125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{72181499-2F99-4694-8D14-542B29F333BF}</a:tableStyleId>
              </a:tblPr>
              <a:tblGrid>
                <a:gridCol w="10172150"/>
              </a:tblGrid>
              <a:tr h="1511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997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 u="none" cap="none" strike="noStrike">
                          <a:solidFill>
                            <a:srgbClr val="2B4B8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Original Dataset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0650">
                <a:tc>
                  <a:txBody>
                    <a:bodyPr/>
                    <a:lstStyle/>
                    <a:p>
                      <a:pPr indent="-323848" lvl="1" marL="647698" marR="0" rtl="0" algn="l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4B82"/>
                        </a:buClr>
                        <a:buSzPts val="2999"/>
                        <a:buFont typeface="Arial"/>
                        <a:buChar char="•"/>
                      </a:pPr>
                      <a:r>
                        <a:rPr lang="en-US" sz="2999" u="none" cap="none" strike="noStrike">
                          <a:solidFill>
                            <a:srgbClr val="2B4B8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salaries.csv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0" marB="190500" marR="190500" marL="190500" anchor="ctr">
                    <a:lnL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3817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0650">
                <a:tc>
                  <a:txBody>
                    <a:bodyPr/>
                    <a:lstStyle/>
                    <a:p>
                      <a:pPr indent="-253999" lvl="1" marL="647698" marR="0" rtl="0" algn="l">
                        <a:lnSpc>
                          <a:spcPct val="3817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0650">
                <a:tc>
                  <a:txBody>
                    <a:bodyPr/>
                    <a:lstStyle/>
                    <a:p>
                      <a:pPr indent="-253999" lvl="1" marL="647698" marR="0" rtl="0" algn="l">
                        <a:lnSpc>
                          <a:spcPct val="3817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0650">
                <a:tc>
                  <a:txBody>
                    <a:bodyPr/>
                    <a:lstStyle/>
                    <a:p>
                      <a:pPr indent="-253999" lvl="1" marL="647698" marR="0" rtl="0" algn="l">
                        <a:lnSpc>
                          <a:spcPct val="3817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9" name="Google Shape;129;p5"/>
          <p:cNvGraphicFramePr/>
          <p:nvPr/>
        </p:nvGraphicFramePr>
        <p:xfrm>
          <a:off x="7913302" y="179978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{72181499-2F99-4694-8D14-542B29F333BF}</a:tableStyleId>
              </a:tblPr>
              <a:tblGrid>
                <a:gridCol w="11954800"/>
              </a:tblGrid>
              <a:tr h="909700">
                <a:tc>
                  <a:txBody>
                    <a:bodyPr/>
                    <a:lstStyle/>
                    <a:p>
                      <a:pPr indent="-323848" lvl="1" marL="647698" marR="0" rtl="0" algn="l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4B82"/>
                        </a:buClr>
                        <a:buSzPts val="2999"/>
                        <a:buFont typeface="Arial"/>
                        <a:buChar char="•"/>
                      </a:pPr>
                      <a:r>
                        <a:rPr lang="en-US" sz="2999" u="none" cap="none" strike="noStrike">
                          <a:solidFill>
                            <a:srgbClr val="2B4B8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salaries processing code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0" marB="190500" marR="190500" marL="190500" anchor="ctr">
                    <a:lnL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0" name="Google Shape;130;p5"/>
          <p:cNvSpPr/>
          <p:nvPr/>
        </p:nvSpPr>
        <p:spPr>
          <a:xfrm>
            <a:off x="782705" y="2780859"/>
            <a:ext cx="6685315" cy="4352846"/>
          </a:xfrm>
          <a:custGeom>
            <a:rect b="b" l="l" r="r" t="t"/>
            <a:pathLst>
              <a:path extrusionOk="0" h="4352846" w="6685315">
                <a:moveTo>
                  <a:pt x="0" y="0"/>
                </a:moveTo>
                <a:lnTo>
                  <a:pt x="6685314" y="0"/>
                </a:lnTo>
                <a:lnTo>
                  <a:pt x="6685314" y="4352847"/>
                </a:lnTo>
                <a:lnTo>
                  <a:pt x="0" y="43528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1" name="Google Shape;131;p5"/>
          <p:cNvSpPr/>
          <p:nvPr/>
        </p:nvSpPr>
        <p:spPr>
          <a:xfrm>
            <a:off x="8207486" y="3025104"/>
            <a:ext cx="9398519" cy="2118396"/>
          </a:xfrm>
          <a:custGeom>
            <a:rect b="b" l="l" r="r" t="t"/>
            <a:pathLst>
              <a:path extrusionOk="0" h="2118396" w="9398519">
                <a:moveTo>
                  <a:pt x="0" y="0"/>
                </a:moveTo>
                <a:lnTo>
                  <a:pt x="9398519" y="0"/>
                </a:lnTo>
                <a:lnTo>
                  <a:pt x="9398519" y="2118396"/>
                </a:lnTo>
                <a:lnTo>
                  <a:pt x="0" y="21183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2" name="Google Shape;132;p5"/>
          <p:cNvSpPr/>
          <p:nvPr/>
        </p:nvSpPr>
        <p:spPr>
          <a:xfrm>
            <a:off x="8207486" y="5802459"/>
            <a:ext cx="9759197" cy="3261364"/>
          </a:xfrm>
          <a:custGeom>
            <a:rect b="b" l="l" r="r" t="t"/>
            <a:pathLst>
              <a:path extrusionOk="0" h="3261364" w="9759197">
                <a:moveTo>
                  <a:pt x="0" y="0"/>
                </a:moveTo>
                <a:lnTo>
                  <a:pt x="9759197" y="0"/>
                </a:lnTo>
                <a:lnTo>
                  <a:pt x="9759197" y="3261365"/>
                </a:lnTo>
                <a:lnTo>
                  <a:pt x="0" y="32613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E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"/>
          <p:cNvSpPr/>
          <p:nvPr/>
        </p:nvSpPr>
        <p:spPr>
          <a:xfrm>
            <a:off x="13073646" y="5756918"/>
            <a:ext cx="4345562" cy="3563360"/>
          </a:xfrm>
          <a:custGeom>
            <a:rect b="b" l="l" r="r" t="t"/>
            <a:pathLst>
              <a:path extrusionOk="0" h="3563360" w="4345562">
                <a:moveTo>
                  <a:pt x="0" y="0"/>
                </a:moveTo>
                <a:lnTo>
                  <a:pt x="4345561" y="0"/>
                </a:lnTo>
                <a:lnTo>
                  <a:pt x="4345561" y="3563360"/>
                </a:lnTo>
                <a:lnTo>
                  <a:pt x="0" y="35633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aphicFrame>
        <p:nvGraphicFramePr>
          <p:cNvPr id="138" name="Google Shape;138;p6"/>
          <p:cNvGraphicFramePr/>
          <p:nvPr/>
        </p:nvGraphicFramePr>
        <p:xfrm>
          <a:off x="369965" y="-76272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{72181499-2F99-4694-8D14-542B29F333BF}</a:tableStyleId>
              </a:tblPr>
              <a:tblGrid>
                <a:gridCol w="10172150"/>
              </a:tblGrid>
              <a:tr h="1199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610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0" marB="190500" marR="190500" marL="190500" anchor="ctr">
                    <a:lnL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52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99" u="none" cap="none" strike="noStrike">
                          <a:solidFill>
                            <a:srgbClr val="2B4B8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boxscore.csv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0" marB="190500" marR="190500" marL="190500" anchor="ctr">
                    <a:lnL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3817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0" marB="190500" marR="190500" marL="190500" anchor="ctr">
                    <a:lnL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0650">
                <a:tc>
                  <a:txBody>
                    <a:bodyPr/>
                    <a:lstStyle/>
                    <a:p>
                      <a:pPr indent="-253999" lvl="1" marL="647698" marR="0" rtl="0" algn="l">
                        <a:lnSpc>
                          <a:spcPct val="3817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0" marB="190500" marR="190500" marL="190500" anchor="ctr">
                    <a:lnL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0650">
                <a:tc>
                  <a:txBody>
                    <a:bodyPr/>
                    <a:lstStyle/>
                    <a:p>
                      <a:pPr indent="-253999" lvl="1" marL="647698" marR="0" rtl="0" algn="l">
                        <a:lnSpc>
                          <a:spcPct val="3817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0" marB="190500" marR="190500" marL="190500" anchor="ctr">
                    <a:lnL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0650">
                <a:tc>
                  <a:txBody>
                    <a:bodyPr/>
                    <a:lstStyle/>
                    <a:p>
                      <a:pPr indent="-253999" lvl="1" marL="647698" marR="0" rtl="0" algn="l">
                        <a:lnSpc>
                          <a:spcPct val="3817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0" marB="190500" marR="190500" marL="190500" anchor="ctr">
                    <a:lnL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9" name="Google Shape;139;p6"/>
          <p:cNvGraphicFramePr/>
          <p:nvPr/>
        </p:nvGraphicFramePr>
        <p:xfrm>
          <a:off x="0" y="419827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{72181499-2F99-4694-8D14-542B29F333BF}</a:tableStyleId>
              </a:tblPr>
              <a:tblGrid>
                <a:gridCol w="11954800"/>
              </a:tblGrid>
              <a:tr h="1558650">
                <a:tc>
                  <a:txBody>
                    <a:bodyPr/>
                    <a:lstStyle/>
                    <a:p>
                      <a:pPr indent="-323848" lvl="1" marL="647698" marR="0" rtl="0" algn="l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4B82"/>
                        </a:buClr>
                        <a:buSzPts val="2999"/>
                        <a:buFont typeface="Arial"/>
                        <a:buChar char="•"/>
                      </a:pPr>
                      <a:r>
                        <a:rPr lang="en-US" sz="2999" u="none" cap="none" strike="noStrike">
                          <a:solidFill>
                            <a:srgbClr val="2B4B8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boxscore processing code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0" marB="190500" marR="190500" marL="190500" anchor="ctr">
                    <a:lnL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0" name="Google Shape;140;p6"/>
          <p:cNvSpPr/>
          <p:nvPr/>
        </p:nvSpPr>
        <p:spPr>
          <a:xfrm>
            <a:off x="626794" y="1518997"/>
            <a:ext cx="16792413" cy="2917682"/>
          </a:xfrm>
          <a:custGeom>
            <a:rect b="b" l="l" r="r" t="t"/>
            <a:pathLst>
              <a:path extrusionOk="0" h="2917682" w="16792413">
                <a:moveTo>
                  <a:pt x="0" y="0"/>
                </a:moveTo>
                <a:lnTo>
                  <a:pt x="16792413" y="0"/>
                </a:lnTo>
                <a:lnTo>
                  <a:pt x="16792413" y="2917682"/>
                </a:lnTo>
                <a:lnTo>
                  <a:pt x="0" y="29176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1" name="Google Shape;141;p6"/>
          <p:cNvSpPr/>
          <p:nvPr/>
        </p:nvSpPr>
        <p:spPr>
          <a:xfrm>
            <a:off x="369965" y="5452088"/>
            <a:ext cx="8229757" cy="2687790"/>
          </a:xfrm>
          <a:custGeom>
            <a:rect b="b" l="l" r="r" t="t"/>
            <a:pathLst>
              <a:path extrusionOk="0" h="2687790" w="8229757">
                <a:moveTo>
                  <a:pt x="0" y="0"/>
                </a:moveTo>
                <a:lnTo>
                  <a:pt x="8229758" y="0"/>
                </a:lnTo>
                <a:lnTo>
                  <a:pt x="8229758" y="2687790"/>
                </a:lnTo>
                <a:lnTo>
                  <a:pt x="0" y="26877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2" name="Google Shape;142;p6"/>
          <p:cNvSpPr/>
          <p:nvPr/>
        </p:nvSpPr>
        <p:spPr>
          <a:xfrm>
            <a:off x="369965" y="8254864"/>
            <a:ext cx="11682379" cy="1737754"/>
          </a:xfrm>
          <a:custGeom>
            <a:rect b="b" l="l" r="r" t="t"/>
            <a:pathLst>
              <a:path extrusionOk="0" h="1737754" w="11682379">
                <a:moveTo>
                  <a:pt x="0" y="0"/>
                </a:moveTo>
                <a:lnTo>
                  <a:pt x="11682379" y="0"/>
                </a:lnTo>
                <a:lnTo>
                  <a:pt x="11682379" y="1737754"/>
                </a:lnTo>
                <a:lnTo>
                  <a:pt x="0" y="17377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E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7" name="Google Shape;147;p7"/>
          <p:cNvGraphicFramePr/>
          <p:nvPr/>
        </p:nvGraphicFramePr>
        <p:xfrm>
          <a:off x="850228" y="-664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{72181499-2F99-4694-8D14-542B29F333BF}</a:tableStyleId>
              </a:tblPr>
              <a:tblGrid>
                <a:gridCol w="10172150"/>
              </a:tblGrid>
              <a:tr h="1199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610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0" marB="190500" marR="190500" marL="190500" anchor="ctr">
                    <a:lnL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52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99" u="none" cap="none" strike="noStrike">
                          <a:solidFill>
                            <a:srgbClr val="2B4B8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games.csv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0" marB="190500" marR="190500" marL="190500" anchor="ctr">
                    <a:lnL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3817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0" marB="190500" marR="190500" marL="190500" anchor="ctr">
                    <a:lnL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0650">
                <a:tc>
                  <a:txBody>
                    <a:bodyPr/>
                    <a:lstStyle/>
                    <a:p>
                      <a:pPr indent="-253999" lvl="1" marL="647698" marR="0" rtl="0" algn="l">
                        <a:lnSpc>
                          <a:spcPct val="3817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0" marB="190500" marR="190500" marL="190500" anchor="ctr">
                    <a:lnL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0650">
                <a:tc>
                  <a:txBody>
                    <a:bodyPr/>
                    <a:lstStyle/>
                    <a:p>
                      <a:pPr indent="-253999" lvl="1" marL="647698" marR="0" rtl="0" algn="l">
                        <a:lnSpc>
                          <a:spcPct val="3817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0" marB="190500" marR="190500" marL="190500" anchor="ctr">
                    <a:lnL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0650">
                <a:tc>
                  <a:txBody>
                    <a:bodyPr/>
                    <a:lstStyle/>
                    <a:p>
                      <a:pPr indent="-253999" lvl="1" marL="647698" marR="0" rtl="0" algn="l">
                        <a:lnSpc>
                          <a:spcPct val="3817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0" marB="190500" marR="190500" marL="190500" anchor="ctr">
                    <a:lnL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8" name="Google Shape;148;p7"/>
          <p:cNvGraphicFramePr/>
          <p:nvPr/>
        </p:nvGraphicFramePr>
        <p:xfrm>
          <a:off x="0" y="419827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{72181499-2F99-4694-8D14-542B29F333BF}</a:tableStyleId>
              </a:tblPr>
              <a:tblGrid>
                <a:gridCol w="11954800"/>
              </a:tblGrid>
              <a:tr h="1558650">
                <a:tc>
                  <a:txBody>
                    <a:bodyPr/>
                    <a:lstStyle/>
                    <a:p>
                      <a:pPr indent="-253999" lvl="1" marL="647698" marR="0" rtl="0" algn="l">
                        <a:lnSpc>
                          <a:spcPct val="3817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9" name="Google Shape;149;p7"/>
          <p:cNvSpPr/>
          <p:nvPr/>
        </p:nvSpPr>
        <p:spPr>
          <a:xfrm>
            <a:off x="850228" y="2135149"/>
            <a:ext cx="15096196" cy="6296403"/>
          </a:xfrm>
          <a:custGeom>
            <a:rect b="b" l="l" r="r" t="t"/>
            <a:pathLst>
              <a:path extrusionOk="0" h="6296403" w="15096196">
                <a:moveTo>
                  <a:pt x="0" y="0"/>
                </a:moveTo>
                <a:lnTo>
                  <a:pt x="15096196" y="0"/>
                </a:lnTo>
                <a:lnTo>
                  <a:pt x="15096196" y="6296403"/>
                </a:lnTo>
                <a:lnTo>
                  <a:pt x="0" y="62964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0" name="Google Shape;150;p7"/>
          <p:cNvSpPr/>
          <p:nvPr/>
        </p:nvSpPr>
        <p:spPr>
          <a:xfrm>
            <a:off x="16383000" y="266700"/>
            <a:ext cx="1194327" cy="2586142"/>
          </a:xfrm>
          <a:custGeom>
            <a:rect b="b" l="l" r="r" t="t"/>
            <a:pathLst>
              <a:path extrusionOk="0" h="2586142" w="1194327">
                <a:moveTo>
                  <a:pt x="0" y="0"/>
                </a:moveTo>
                <a:lnTo>
                  <a:pt x="1194327" y="0"/>
                </a:lnTo>
                <a:lnTo>
                  <a:pt x="1194327" y="2586142"/>
                </a:lnTo>
                <a:lnTo>
                  <a:pt x="0" y="25861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1" name="Google Shape;151;p7"/>
          <p:cNvSpPr/>
          <p:nvPr/>
        </p:nvSpPr>
        <p:spPr>
          <a:xfrm>
            <a:off x="850228" y="2135149"/>
            <a:ext cx="6845972" cy="6296403"/>
          </a:xfrm>
          <a:prstGeom prst="rect">
            <a:avLst/>
          </a:prstGeom>
          <a:noFill/>
          <a:ln cap="flat" cmpd="sng" w="571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7"/>
          <p:cNvSpPr/>
          <p:nvPr/>
        </p:nvSpPr>
        <p:spPr>
          <a:xfrm>
            <a:off x="13056820" y="2116911"/>
            <a:ext cx="2889604" cy="6296403"/>
          </a:xfrm>
          <a:prstGeom prst="rect">
            <a:avLst/>
          </a:prstGeom>
          <a:noFill/>
          <a:ln cap="flat" cmpd="sng" w="571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7" name="Google Shape;157;p8"/>
          <p:cNvGraphicFramePr/>
          <p:nvPr/>
        </p:nvGraphicFramePr>
        <p:xfrm>
          <a:off x="838200" y="-2019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{72181499-2F99-4694-8D14-542B29F333BF}</a:tableStyleId>
              </a:tblPr>
              <a:tblGrid>
                <a:gridCol w="10172150"/>
              </a:tblGrid>
              <a:tr h="1199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610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0" marB="190500" marR="190500" marL="190500" anchor="ctr">
                    <a:lnL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52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610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0" marB="190500" marR="190500" marL="190500" anchor="ctr">
                    <a:lnL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52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99" u="none" cap="none" strike="noStrike">
                          <a:solidFill>
                            <a:srgbClr val="2B4B8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CLEANING DATA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0" marB="190500" marR="190500" marL="190500" anchor="ctr">
                    <a:lnL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3817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0" marB="190500" marR="190500" marL="190500" anchor="ctr">
                    <a:lnL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0650">
                <a:tc>
                  <a:txBody>
                    <a:bodyPr/>
                    <a:lstStyle/>
                    <a:p>
                      <a:pPr indent="-253999" lvl="1" marL="647698" marR="0" rtl="0" algn="l">
                        <a:lnSpc>
                          <a:spcPct val="3817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0" marB="190500" marR="190500" marL="190500" anchor="ctr">
                    <a:lnL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0650">
                <a:tc>
                  <a:txBody>
                    <a:bodyPr/>
                    <a:lstStyle/>
                    <a:p>
                      <a:pPr indent="-253999" lvl="1" marL="647698" marR="0" rtl="0" algn="l">
                        <a:lnSpc>
                          <a:spcPct val="3817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0" marB="190500" marR="190500" marL="190500" anchor="ctr">
                    <a:lnL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0650">
                <a:tc>
                  <a:txBody>
                    <a:bodyPr/>
                    <a:lstStyle/>
                    <a:p>
                      <a:pPr indent="-253999" lvl="1" marL="647698" marR="0" rtl="0" algn="l">
                        <a:lnSpc>
                          <a:spcPct val="3817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0" marB="190500" marR="190500" marL="190500" anchor="ctr">
                    <a:lnL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6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8" name="Google Shape;158;p8"/>
          <p:cNvSpPr/>
          <p:nvPr/>
        </p:nvSpPr>
        <p:spPr>
          <a:xfrm flipH="1">
            <a:off x="16493763" y="159659"/>
            <a:ext cx="1447800" cy="1631041"/>
          </a:xfrm>
          <a:custGeom>
            <a:rect b="b" l="l" r="r" t="t"/>
            <a:pathLst>
              <a:path extrusionOk="0" h="5591583" w="5357753">
                <a:moveTo>
                  <a:pt x="5357753" y="0"/>
                </a:moveTo>
                <a:lnTo>
                  <a:pt x="0" y="0"/>
                </a:lnTo>
                <a:lnTo>
                  <a:pt x="0" y="5591582"/>
                </a:lnTo>
                <a:lnTo>
                  <a:pt x="5357753" y="5591582"/>
                </a:lnTo>
                <a:lnTo>
                  <a:pt x="535775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59" name="Google Shape;15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1790700"/>
            <a:ext cx="16379463" cy="5531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4B82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"/>
          <p:cNvSpPr/>
          <p:nvPr/>
        </p:nvSpPr>
        <p:spPr>
          <a:xfrm>
            <a:off x="10183990" y="1951228"/>
            <a:ext cx="6338112" cy="6384545"/>
          </a:xfrm>
          <a:custGeom>
            <a:rect b="b" l="l" r="r" t="t"/>
            <a:pathLst>
              <a:path extrusionOk="0" h="6384545" w="6338112">
                <a:moveTo>
                  <a:pt x="0" y="0"/>
                </a:moveTo>
                <a:lnTo>
                  <a:pt x="6338111" y="0"/>
                </a:lnTo>
                <a:lnTo>
                  <a:pt x="6338111" y="6384544"/>
                </a:lnTo>
                <a:lnTo>
                  <a:pt x="0" y="63845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5" name="Google Shape;165;p9"/>
          <p:cNvSpPr txBox="1"/>
          <p:nvPr/>
        </p:nvSpPr>
        <p:spPr>
          <a:xfrm>
            <a:off x="863645" y="2653123"/>
            <a:ext cx="1032642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F7B4A7"/>
                </a:solidFill>
                <a:latin typeface="Noto Sans TC"/>
                <a:ea typeface="Noto Sans TC"/>
                <a:cs typeface="Noto Sans TC"/>
                <a:sym typeface="Noto Sans TC"/>
              </a:rPr>
              <a:t>MODEL TRAIN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aclab</dc:creator>
</cp:coreProperties>
</file>